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sldIdLst>
    <p:sldId id="258" r:id="rId8"/>
    <p:sldId id="260" r:id="rId9"/>
    <p:sldId id="259" r:id="rId10"/>
    <p:sldId id="328" r:id="rId11"/>
    <p:sldId id="310" r:id="rId12"/>
    <p:sldId id="311" r:id="rId13"/>
    <p:sldId id="327" r:id="rId14"/>
    <p:sldId id="313" r:id="rId15"/>
    <p:sldId id="314" r:id="rId16"/>
    <p:sldId id="317" r:id="rId17"/>
    <p:sldId id="319" r:id="rId18"/>
    <p:sldId id="318" r:id="rId19"/>
    <p:sldId id="322" r:id="rId20"/>
    <p:sldId id="320" r:id="rId21"/>
    <p:sldId id="321" r:id="rId22"/>
    <p:sldId id="323" r:id="rId23"/>
    <p:sldId id="325" r:id="rId24"/>
    <p:sldId id="329" r:id="rId25"/>
    <p:sldId id="330" r:id="rId26"/>
    <p:sldId id="331" r:id="rId27"/>
    <p:sldId id="332" r:id="rId28"/>
    <p:sldId id="333" r:id="rId29"/>
    <p:sldId id="33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8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0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3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04676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901955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988665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5179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53730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062215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7501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1177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6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14082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>
                <a:latin typeface="+mj-lt"/>
                <a:ea typeface="+mj-ea"/>
                <a:cs typeface="+mj-cs"/>
                <a:sym typeface="Helvetica Neue"/>
              </a:defRPr>
            </a:lvl1pPr>
            <a:lvl2pPr marL="447743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2pPr>
            <a:lvl3pPr marL="688836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3pPr>
            <a:lvl4pPr marL="929929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4pPr>
            <a:lvl5pPr marL="1171022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9683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61907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2608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9650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95753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65571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38907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15162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87076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93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24361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6467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120904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>
                <a:latin typeface="+mj-lt"/>
                <a:ea typeface="+mj-ea"/>
                <a:cs typeface="+mj-cs"/>
                <a:sym typeface="Helvetica Neue"/>
              </a:defRPr>
            </a:lvl1pPr>
            <a:lvl2pPr marL="447743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2pPr>
            <a:lvl3pPr marL="688836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3pPr>
            <a:lvl4pPr marL="929929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4pPr>
            <a:lvl5pPr marL="1171022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60228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152806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069469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58080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84712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1782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67920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457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65757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35780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52603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834642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036633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>
                <a:latin typeface="+mj-lt"/>
                <a:ea typeface="+mj-ea"/>
                <a:cs typeface="+mj-cs"/>
                <a:sym typeface="Helvetica Neue"/>
              </a:defRPr>
            </a:lvl1pPr>
            <a:lvl2pPr marL="447743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2pPr>
            <a:lvl3pPr marL="688836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3pPr>
            <a:lvl4pPr marL="929929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4pPr>
            <a:lvl5pPr marL="1171022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73210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56845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358547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64352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52818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000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2955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2580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5993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22977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47157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13452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819525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>
                <a:latin typeface="+mj-lt"/>
                <a:ea typeface="+mj-ea"/>
                <a:cs typeface="+mj-cs"/>
                <a:sym typeface="Helvetica Neue"/>
              </a:defRPr>
            </a:lvl1pPr>
            <a:lvl2pPr marL="447743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2pPr>
            <a:lvl3pPr marL="688836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3pPr>
            <a:lvl4pPr marL="929929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4pPr>
            <a:lvl5pPr marL="1171022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36799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93935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991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008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426300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22902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42635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98468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37208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775776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867438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91335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37099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>
                <a:latin typeface="+mj-lt"/>
                <a:ea typeface="+mj-ea"/>
                <a:cs typeface="+mj-cs"/>
                <a:sym typeface="Helvetica Neue"/>
              </a:defRPr>
            </a:lvl1pPr>
            <a:lvl2pPr marL="447743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2pPr>
            <a:lvl3pPr marL="688836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3pPr>
            <a:lvl4pPr marL="929929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4pPr>
            <a:lvl5pPr marL="1171022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720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173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617113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90900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791996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887216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71770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21620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23978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46249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9997" y="6536531"/>
            <a:ext cx="278923" cy="275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17238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958844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31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178077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4473773"/>
            <a:ext cx="7358063" cy="3243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87" i="1">
                <a:latin typeface="+mj-lt"/>
                <a:ea typeface="+mj-ea"/>
                <a:cs typeface="+mj-cs"/>
                <a:sym typeface="Helvetica Neue"/>
              </a:defRPr>
            </a:lvl1pPr>
            <a:lvl2pPr marL="447743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2pPr>
            <a:lvl3pPr marL="688836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3pPr>
            <a:lvl4pPr marL="929929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4pPr>
            <a:lvl5pPr marL="1171022" indent="-206650" algn="ctr">
              <a:spcBef>
                <a:spcPts val="0"/>
              </a:spcBef>
              <a:defRPr sz="1687" i="1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69" y="3000314"/>
            <a:ext cx="7358063" cy="42874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150869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167262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95952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8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3412-5E62-4211-8CD5-B7E3242C138F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32DE-FFF9-43FE-ADD4-3697944747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737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GB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titleStyle>
    <p:bodyStyle>
      <a:lvl1pPr marL="308599" marR="0" indent="-30859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516627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757720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998813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1239906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1480999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1722092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1963185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2204278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GB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81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titleStyle>
    <p:bodyStyle>
      <a:lvl1pPr marL="308599" marR="0" indent="-30859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516627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757720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998813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1239906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1480999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1722092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1963185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2204278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GB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7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titleStyle>
    <p:bodyStyle>
      <a:lvl1pPr marL="308599" marR="0" indent="-30859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516627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757720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998813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1239906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1480999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1722092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1963185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2204278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GB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titleStyle>
    <p:bodyStyle>
      <a:lvl1pPr marL="308599" marR="0" indent="-30859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516627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757720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998813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1239906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1480999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1722092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1963185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2204278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GB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8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titleStyle>
    <p:bodyStyle>
      <a:lvl1pPr marL="308599" marR="0" indent="-30859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516627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757720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998813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1239906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1480999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1722092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1963185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2204278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0157" y="6536531"/>
            <a:ext cx="278924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51" hangingPunct="0"/>
            <a:fld id="{86CB4B4D-7CA3-9044-876B-883B54F8677D}" type="slidenum">
              <a:rPr lang="en-GB" kern="0" smtClean="0">
                <a:solidFill>
                  <a:srgbClr val="000000"/>
                </a:solidFill>
              </a:rPr>
              <a:pPr algn="ctr" defTabSz="410751" hangingPunct="0"/>
              <a:t>‹#›</a:t>
            </a:fld>
            <a:endParaRPr lang="en-GB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9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titleStyle>
    <p:bodyStyle>
      <a:lvl1pPr marL="308599" marR="0" indent="-308599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1pPr>
      <a:lvl2pPr marL="516627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2pPr>
      <a:lvl3pPr marL="757720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3pPr>
      <a:lvl4pPr marL="998813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4pPr>
      <a:lvl5pPr marL="1239906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5pPr>
      <a:lvl6pPr marL="1480999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6pPr>
      <a:lvl7pPr marL="1722092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7pPr>
      <a:lvl8pPr marL="1963185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8pPr>
      <a:lvl9pPr marL="2204278" marR="0" indent="-275534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50" b="0" i="0" u="none" strike="noStrike" cap="none" spc="0" baseline="0">
          <a:ln>
            <a:noFill/>
          </a:ln>
          <a:solidFill>
            <a:srgbClr val="000000"/>
          </a:solidFill>
          <a:uFillTx/>
          <a:latin typeface="Corisande-Regular"/>
          <a:ea typeface="Corisande-Regular"/>
          <a:cs typeface="Corisande-Regular"/>
          <a:sym typeface="Corisande-Regular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179388" y="2276475"/>
            <a:ext cx="8785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9600" dirty="0"/>
              <a:t>FEDRIGONI</a:t>
            </a:r>
          </a:p>
        </p:txBody>
      </p:sp>
    </p:spTree>
    <p:extLst>
      <p:ext uri="{BB962C8B-B14F-4D97-AF65-F5344CB8AC3E}">
        <p14:creationId xmlns:p14="http://schemas.microsoft.com/office/powerpoint/2010/main" val="146566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&amp; Ivory Coated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Symbol Gloss</a:t>
            </a:r>
          </a:p>
          <a:p>
            <a:r>
              <a:rPr lang="en-GB" dirty="0"/>
              <a:t>Symbol Satin</a:t>
            </a:r>
          </a:p>
          <a:p>
            <a:r>
              <a:rPr lang="en-GB" dirty="0"/>
              <a:t>Symbol E/E</a:t>
            </a:r>
          </a:p>
          <a:p>
            <a:r>
              <a:rPr lang="en-GB" dirty="0"/>
              <a:t>Symbol Matt Plus</a:t>
            </a:r>
          </a:p>
          <a:p>
            <a:r>
              <a:rPr lang="en-GB" dirty="0"/>
              <a:t>Symbol Tatami</a:t>
            </a:r>
          </a:p>
          <a:p>
            <a:r>
              <a:rPr lang="en-GB" dirty="0"/>
              <a:t>Symbol Card</a:t>
            </a:r>
          </a:p>
        </p:txBody>
      </p:sp>
    </p:spTree>
    <p:extLst>
      <p:ext uri="{BB962C8B-B14F-4D97-AF65-F5344CB8AC3E}">
        <p14:creationId xmlns:p14="http://schemas.microsoft.com/office/powerpoint/2010/main" val="220964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Castcoated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Splendorlux</a:t>
            </a:r>
            <a:endParaRPr lang="en-GB" dirty="0"/>
          </a:p>
          <a:p>
            <a:r>
              <a:rPr lang="en-GB" dirty="0"/>
              <a:t>Light Weights</a:t>
            </a:r>
          </a:p>
          <a:p>
            <a:r>
              <a:rPr lang="en-GB" dirty="0"/>
              <a:t>Colours</a:t>
            </a:r>
          </a:p>
          <a:p>
            <a:r>
              <a:rPr lang="en-GB" dirty="0"/>
              <a:t>Emboss</a:t>
            </a:r>
          </a:p>
          <a:p>
            <a:r>
              <a:rPr lang="en-GB" dirty="0"/>
              <a:t>Metal</a:t>
            </a:r>
          </a:p>
          <a:p>
            <a:r>
              <a:rPr lang="en-GB" dirty="0"/>
              <a:t>Pearl</a:t>
            </a:r>
          </a:p>
          <a:p>
            <a:r>
              <a:rPr lang="en-GB" dirty="0"/>
              <a:t>Versus</a:t>
            </a:r>
          </a:p>
        </p:txBody>
      </p:sp>
    </p:spTree>
    <p:extLst>
      <p:ext uri="{BB962C8B-B14F-4D97-AF65-F5344CB8AC3E}">
        <p14:creationId xmlns:p14="http://schemas.microsoft.com/office/powerpoint/2010/main" val="420335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Pearlescent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Constellation Jade</a:t>
            </a:r>
          </a:p>
          <a:p>
            <a:r>
              <a:rPr lang="en-GB" dirty="0" err="1"/>
              <a:t>Pergamenata</a:t>
            </a:r>
            <a:r>
              <a:rPr lang="en-GB" dirty="0"/>
              <a:t> Pearl</a:t>
            </a:r>
          </a:p>
          <a:p>
            <a:r>
              <a:rPr lang="en-GB" dirty="0" err="1"/>
              <a:t>Sirio</a:t>
            </a:r>
            <a:r>
              <a:rPr lang="en-GB" dirty="0"/>
              <a:t> Pearl</a:t>
            </a:r>
          </a:p>
          <a:p>
            <a:r>
              <a:rPr lang="en-GB" dirty="0" err="1"/>
              <a:t>Sirio</a:t>
            </a:r>
            <a:r>
              <a:rPr lang="en-GB" dirty="0"/>
              <a:t> Pearl Merida</a:t>
            </a:r>
          </a:p>
          <a:p>
            <a:r>
              <a:rPr lang="en-GB" dirty="0" err="1"/>
              <a:t>Splendorlux</a:t>
            </a:r>
            <a:r>
              <a:rPr lang="en-GB" dirty="0"/>
              <a:t> Pearl</a:t>
            </a:r>
          </a:p>
          <a:p>
            <a:r>
              <a:rPr lang="en-GB" dirty="0"/>
              <a:t>Symbol Pearl</a:t>
            </a:r>
          </a:p>
        </p:txBody>
      </p:sp>
    </p:spTree>
    <p:extLst>
      <p:ext uri="{BB962C8B-B14F-4D97-AF65-F5344CB8AC3E}">
        <p14:creationId xmlns:p14="http://schemas.microsoft.com/office/powerpoint/2010/main" val="1732159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 &amp;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Brussulin</a:t>
            </a:r>
            <a:r>
              <a:rPr lang="en-GB" dirty="0"/>
              <a:t> XT</a:t>
            </a:r>
          </a:p>
          <a:p>
            <a:r>
              <a:rPr lang="en-GB" dirty="0" err="1"/>
              <a:t>Imitlin</a:t>
            </a:r>
            <a:endParaRPr lang="en-GB" dirty="0"/>
          </a:p>
          <a:p>
            <a:r>
              <a:rPr lang="en-GB" dirty="0" err="1"/>
              <a:t>Poliwrap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26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Recycled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Freelife</a:t>
            </a:r>
            <a:r>
              <a:rPr lang="en-GB" dirty="0"/>
              <a:t> Cento 100% recycled</a:t>
            </a:r>
          </a:p>
          <a:p>
            <a:pPr marL="0" indent="0">
              <a:buNone/>
            </a:pPr>
            <a:r>
              <a:rPr lang="en-GB" dirty="0" err="1"/>
              <a:t>Freelife</a:t>
            </a:r>
            <a:r>
              <a:rPr lang="en-GB" dirty="0"/>
              <a:t> Kendo 5% Hemp 40% recycled</a:t>
            </a:r>
          </a:p>
          <a:p>
            <a:pPr marL="0" indent="0">
              <a:buNone/>
            </a:pPr>
            <a:r>
              <a:rPr lang="en-GB" dirty="0" err="1"/>
              <a:t>Freelife</a:t>
            </a:r>
            <a:r>
              <a:rPr lang="en-GB" dirty="0"/>
              <a:t> Vellum 40% recycled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Woodstock 80% recycled 20% </a:t>
            </a:r>
            <a:r>
              <a:rPr lang="en-GB" dirty="0" err="1"/>
              <a:t>ecf</a:t>
            </a: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15 shades 7 weights</a:t>
            </a:r>
          </a:p>
        </p:txBody>
      </p:sp>
    </p:spTree>
    <p:extLst>
      <p:ext uri="{BB962C8B-B14F-4D97-AF65-F5344CB8AC3E}">
        <p14:creationId xmlns:p14="http://schemas.microsoft.com/office/powerpoint/2010/main" val="373096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White &amp; Ivory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 Smooth		23 ranges</a:t>
            </a:r>
          </a:p>
          <a:p>
            <a:r>
              <a:rPr lang="en-GB" dirty="0"/>
              <a:t> Textured	19 ranges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22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Awards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7622" y="1736025"/>
            <a:ext cx="5224738" cy="41764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4" y="1844824"/>
            <a:ext cx="3240360" cy="415739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85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2100"/>
            <a:ext cx="9202890" cy="68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2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1" b="3297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2969" y="5229200"/>
            <a:ext cx="7358063" cy="49473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365 Calendar 2018</a:t>
            </a:r>
          </a:p>
        </p:txBody>
      </p:sp>
    </p:spTree>
    <p:extLst>
      <p:ext uri="{BB962C8B-B14F-4D97-AF65-F5344CB8AC3E}">
        <p14:creationId xmlns:p14="http://schemas.microsoft.com/office/powerpoint/2010/main" val="25694464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M105-1093.jpg" descr="TM105-1093.jpg"/>
          <p:cNvPicPr>
            <a:picLocks noChangeAspect="1"/>
          </p:cNvPicPr>
          <p:nvPr/>
        </p:nvPicPr>
        <p:blipFill>
          <a:blip r:embed="rId2"/>
          <a:srcRect l="7575" r="7575"/>
          <a:stretch>
            <a:fillRect/>
          </a:stretch>
        </p:blipFill>
        <p:spPr>
          <a:xfrm>
            <a:off x="6395482" y="1412776"/>
            <a:ext cx="2713557" cy="3198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TM105-1094.jpg" descr="TM105-1094.jpg"/>
          <p:cNvPicPr>
            <a:picLocks noChangeAspect="1"/>
          </p:cNvPicPr>
          <p:nvPr/>
        </p:nvPicPr>
        <p:blipFill>
          <a:blip r:embed="rId3"/>
          <a:srcRect l="7575" r="7575"/>
          <a:stretch>
            <a:fillRect/>
          </a:stretch>
        </p:blipFill>
        <p:spPr>
          <a:xfrm>
            <a:off x="3574892" y="3475884"/>
            <a:ext cx="2377538" cy="2802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4"/>
          <a:srcRect l="8914" t="1577" r="8914" b="1577"/>
          <a:stretch>
            <a:fillRect/>
          </a:stretch>
        </p:blipFill>
        <p:spPr>
          <a:xfrm>
            <a:off x="192554" y="1412776"/>
            <a:ext cx="2939286" cy="346415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Fedrigoni+"/>
          <p:cNvSpPr txBox="1">
            <a:spLocks noGrp="1"/>
          </p:cNvSpPr>
          <p:nvPr>
            <p:ph type="title"/>
          </p:nvPr>
        </p:nvSpPr>
        <p:spPr>
          <a:xfrm>
            <a:off x="669727" y="179047"/>
            <a:ext cx="7804547" cy="1518048"/>
          </a:xfrm>
          <a:prstGeom prst="rect">
            <a:avLst/>
          </a:prstGeom>
        </p:spPr>
        <p:txBody>
          <a:bodyPr/>
          <a:lstStyle/>
          <a:p>
            <a:r>
              <a:t>Fedrigoni+</a:t>
            </a:r>
          </a:p>
        </p:txBody>
      </p:sp>
      <p:sp>
        <p:nvSpPr>
          <p:cNvPr id="182" name="Boxes…"/>
          <p:cNvSpPr txBox="1">
            <a:spLocks noGrp="1"/>
          </p:cNvSpPr>
          <p:nvPr>
            <p:ph type="body" sz="half" idx="1"/>
          </p:nvPr>
        </p:nvSpPr>
        <p:spPr>
          <a:xfrm>
            <a:off x="669727" y="5805264"/>
            <a:ext cx="661914" cy="257994"/>
          </a:xfrm>
          <a:prstGeom prst="rect">
            <a:avLst/>
          </a:prstGeom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  <a:defRPr sz="20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4946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Fedrigoni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Italian Specialist paper manufacturer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Mill and Head Quarters in Verona, Italy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Over 125 years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Group turnover, over €1 Billion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Over 2700 employees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11 paper machines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 global business with subsidiaries in UK/France/Spain/Germany/Benelux/China/&amp; Brazil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Universal brand – sells to over 110 countries worldwide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012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edrigoni+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Fedrigoni+</a:t>
            </a:r>
          </a:p>
        </p:txBody>
      </p:sp>
      <p:sp>
        <p:nvSpPr>
          <p:cNvPr id="218" name="Designer + Paper…"/>
          <p:cNvSpPr txBox="1">
            <a:spLocks noGrp="1"/>
          </p:cNvSpPr>
          <p:nvPr>
            <p:ph type="body" sz="half" idx="1"/>
          </p:nvPr>
        </p:nvSpPr>
        <p:spPr>
          <a:xfrm>
            <a:off x="669726" y="1643063"/>
            <a:ext cx="3750469" cy="4420195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/>
          <a:p>
            <a:pPr marL="238681" indent="-238681" defTabSz="406644">
              <a:spcBef>
                <a:spcPts val="2180"/>
              </a:spcBef>
              <a:defRPr sz="1979"/>
            </a:pPr>
            <a:r>
              <a:rPr dirty="0"/>
              <a:t>Designer + Paper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Socio Design + </a:t>
            </a:r>
            <a:r>
              <a:rPr dirty="0" err="1"/>
              <a:t>Materica</a:t>
            </a:r>
            <a:endParaRPr dirty="0"/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David Pearson + Symbol Tatami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 err="1"/>
              <a:t>MuirMcNeil</a:t>
            </a:r>
            <a:r>
              <a:rPr dirty="0"/>
              <a:t> + </a:t>
            </a:r>
            <a:r>
              <a:rPr dirty="0" err="1"/>
              <a:t>Sirio</a:t>
            </a:r>
            <a:r>
              <a:rPr dirty="0"/>
              <a:t> Ultra Black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Alex Hunting + </a:t>
            </a:r>
            <a:r>
              <a:rPr dirty="0" err="1"/>
              <a:t>Splendorgel</a:t>
            </a:r>
            <a:r>
              <a:rPr dirty="0"/>
              <a:t> 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Atlas + </a:t>
            </a:r>
            <a:r>
              <a:rPr dirty="0" err="1"/>
              <a:t>Ispira</a:t>
            </a:r>
            <a:endParaRPr dirty="0"/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Julian Anderson/TM + X-Per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Anthony Burrill + Old Mill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Dan Mather + </a:t>
            </a:r>
            <a:r>
              <a:rPr dirty="0" err="1"/>
              <a:t>Sirio</a:t>
            </a:r>
            <a:r>
              <a:rPr dirty="0"/>
              <a:t> Color Nude</a:t>
            </a:r>
          </a:p>
          <a:p>
            <a:pPr marL="238681" indent="-238681" defTabSz="406644">
              <a:spcBef>
                <a:spcPts val="2180"/>
              </a:spcBef>
              <a:defRPr sz="1979"/>
            </a:pPr>
            <a:r>
              <a:rPr dirty="0"/>
              <a:t>Quarterly release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 err="1"/>
              <a:t>Materica</a:t>
            </a:r>
            <a:r>
              <a:rPr dirty="0"/>
              <a:t> Kraft + Symbol Tatami Ivory 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 err="1"/>
              <a:t>Sirio</a:t>
            </a:r>
            <a:r>
              <a:rPr dirty="0"/>
              <a:t> Ultra Black + </a:t>
            </a:r>
            <a:r>
              <a:rPr dirty="0" err="1"/>
              <a:t>Splendorgel</a:t>
            </a:r>
            <a:endParaRPr dirty="0"/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 err="1"/>
              <a:t>Ispira</a:t>
            </a:r>
            <a:r>
              <a:rPr dirty="0"/>
              <a:t> </a:t>
            </a:r>
            <a:r>
              <a:rPr dirty="0" err="1"/>
              <a:t>Giallo</a:t>
            </a:r>
            <a:r>
              <a:rPr dirty="0"/>
              <a:t> </a:t>
            </a:r>
            <a:r>
              <a:rPr dirty="0" err="1"/>
              <a:t>Energia</a:t>
            </a:r>
            <a:r>
              <a:rPr dirty="0"/>
              <a:t> + X-Per</a:t>
            </a:r>
          </a:p>
          <a:p>
            <a:pPr marL="371283" lvl="1" indent="-238681" defTabSz="406644">
              <a:spcBef>
                <a:spcPts val="633"/>
              </a:spcBef>
              <a:buSzPct val="101000"/>
              <a:defRPr sz="1979"/>
            </a:pPr>
            <a:r>
              <a:rPr dirty="0"/>
              <a:t>Old Mill </a:t>
            </a:r>
            <a:r>
              <a:rPr dirty="0" err="1"/>
              <a:t>Avorio</a:t>
            </a:r>
            <a:r>
              <a:rPr dirty="0"/>
              <a:t> + </a:t>
            </a:r>
            <a:r>
              <a:rPr dirty="0" err="1"/>
              <a:t>Sirio</a:t>
            </a:r>
            <a:r>
              <a:rPr dirty="0"/>
              <a:t> Color Nude</a:t>
            </a:r>
          </a:p>
        </p:txBody>
      </p:sp>
      <p:pic>
        <p:nvPicPr>
          <p:cNvPr id="219" name="TM105-1095.jpg" descr="TM105-1095.jpg"/>
          <p:cNvPicPr>
            <a:picLocks noChangeAspect="1"/>
          </p:cNvPicPr>
          <p:nvPr/>
        </p:nvPicPr>
        <p:blipFill>
          <a:blip r:embed="rId2"/>
          <a:srcRect l="7575" r="7575"/>
          <a:stretch>
            <a:fillRect/>
          </a:stretch>
        </p:blipFill>
        <p:spPr>
          <a:xfrm>
            <a:off x="4723805" y="1821656"/>
            <a:ext cx="3750469" cy="4420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16338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aper Partn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Paper Partner</a:t>
            </a:r>
          </a:p>
        </p:txBody>
      </p:sp>
      <p:sp>
        <p:nvSpPr>
          <p:cNvPr id="222" name="Paper Partner…"/>
          <p:cNvSpPr txBox="1">
            <a:spLocks noGrp="1"/>
          </p:cNvSpPr>
          <p:nvPr>
            <p:ph type="body" sz="half" idx="1"/>
          </p:nvPr>
        </p:nvSpPr>
        <p:spPr>
          <a:xfrm>
            <a:off x="669726" y="1643063"/>
            <a:ext cx="3750469" cy="4715496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/>
          <a:p>
            <a:pPr marL="241092" indent="-241092">
              <a:defRPr sz="2000"/>
            </a:pPr>
            <a:r>
              <a:t>Paper Partner</a:t>
            </a:r>
          </a:p>
          <a:p>
            <a:pPr marL="375034" lvl="1">
              <a:spcBef>
                <a:spcPts val="703"/>
              </a:spcBef>
              <a:buSzPct val="100000"/>
              <a:defRPr sz="2000"/>
            </a:pPr>
            <a:r>
              <a:t>Website launched March 23 2018</a:t>
            </a:r>
          </a:p>
          <a:p>
            <a:pPr marL="375034" lvl="1">
              <a:spcBef>
                <a:spcPts val="703"/>
              </a:spcBef>
              <a:buSzPct val="100000"/>
              <a:defRPr sz="2000"/>
            </a:pPr>
            <a:r>
              <a:t>An online collaboration between Fedrigoni and a business in Ireland.</a:t>
            </a:r>
          </a:p>
          <a:p>
            <a:pPr marL="375034" lvl="1">
              <a:spcBef>
                <a:spcPts val="703"/>
              </a:spcBef>
              <a:buSzPct val="100000"/>
              <a:defRPr sz="2000"/>
            </a:pPr>
            <a:r>
              <a:t>Specialises in envelopes for personal or commercial project but also supplies cutsize orders (A5, A4, A3, SRA3) of any Fedrigoni paper with no competitors present on the website.</a:t>
            </a:r>
          </a:p>
          <a:p>
            <a:pPr marL="375034" lvl="1">
              <a:spcBef>
                <a:spcPts val="703"/>
              </a:spcBef>
              <a:buSzPct val="100000"/>
              <a:defRPr sz="2000"/>
            </a:pPr>
            <a:r>
              <a:t>A line to market that allows us to reach end users, consumers and printers and gives us the ability to offer any product with a matching envelope in a large range of standard and bespoke sizes.</a:t>
            </a:r>
          </a:p>
          <a:p>
            <a:pPr marL="375034" lvl="1">
              <a:spcBef>
                <a:spcPts val="703"/>
              </a:spcBef>
              <a:buSzPct val="100000"/>
              <a:defRPr sz="2000"/>
            </a:pPr>
            <a:r>
              <a:t>Minimum order of 50 envelopes, any product in a large range of standard and bespoke sizes as well as single samples.</a:t>
            </a:r>
          </a:p>
        </p:txBody>
      </p:sp>
      <p:pic>
        <p:nvPicPr>
          <p:cNvPr id="223" name="Screen Shot 2018-06-01 at 11.14.56.png" descr="Screen Shot 2018-06-01 at 11.14.56.png"/>
          <p:cNvPicPr>
            <a:picLocks noChangeAspect="1"/>
          </p:cNvPicPr>
          <p:nvPr/>
        </p:nvPicPr>
        <p:blipFill>
          <a:blip r:embed="rId2"/>
          <a:srcRect t="3909" b="3909"/>
          <a:stretch>
            <a:fillRect/>
          </a:stretch>
        </p:blipFill>
        <p:spPr>
          <a:xfrm>
            <a:off x="4723656" y="1821481"/>
            <a:ext cx="3733068" cy="215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per Partner envelopes.jpg" descr="Paper Partner envelopes.jpg"/>
          <p:cNvPicPr>
            <a:picLocks noChangeAspect="1"/>
          </p:cNvPicPr>
          <p:nvPr/>
        </p:nvPicPr>
        <p:blipFill>
          <a:blip r:embed="rId3"/>
          <a:srcRect t="3909" b="3909"/>
          <a:stretch>
            <a:fillRect/>
          </a:stretch>
        </p:blipFill>
        <p:spPr>
          <a:xfrm>
            <a:off x="4723656" y="4096982"/>
            <a:ext cx="3733068" cy="21507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38907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Fedrigoni</a:t>
            </a:r>
            <a:r>
              <a:rPr lang="en-GB" dirty="0"/>
              <a:t> 365/19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7" b="19727"/>
          <a:stretch>
            <a:fillRect/>
          </a:stretch>
        </p:blipFill>
        <p:spPr/>
      </p:pic>
      <p:sp>
        <p:nvSpPr>
          <p:cNvPr id="9" name="Picture Placeholder 7"/>
          <p:cNvSpPr txBox="1">
            <a:spLocks/>
          </p:cNvSpPr>
          <p:nvPr/>
        </p:nvSpPr>
        <p:spPr>
          <a:xfrm>
            <a:off x="1250156" y="580430"/>
            <a:ext cx="6858000" cy="4152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397060597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365/19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7" y="2443163"/>
            <a:ext cx="3871275" cy="379868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62" y="1743522"/>
            <a:ext cx="3483954" cy="449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347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Fedrigoni Group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/>
              <a:t>Fedrigoni</a:t>
            </a:r>
            <a:endParaRPr lang="en-GB" altLang="en-US" dirty="0"/>
          </a:p>
          <a:p>
            <a:r>
              <a:rPr lang="en-GB" altLang="en-US" dirty="0" err="1"/>
              <a:t>Fabriano</a:t>
            </a:r>
            <a:endParaRPr lang="en-GB" altLang="en-US" dirty="0"/>
          </a:p>
          <a:p>
            <a:r>
              <a:rPr lang="en-GB" altLang="en-US" dirty="0" err="1"/>
              <a:t>Fabriano</a:t>
            </a:r>
            <a:r>
              <a:rPr lang="en-GB" altLang="en-US" dirty="0"/>
              <a:t> Securities</a:t>
            </a:r>
          </a:p>
          <a:p>
            <a:r>
              <a:rPr lang="en-GB" altLang="en-US" dirty="0" err="1"/>
              <a:t>Fabriano</a:t>
            </a:r>
            <a:r>
              <a:rPr lang="en-GB" altLang="en-US" dirty="0"/>
              <a:t> Boutique</a:t>
            </a:r>
          </a:p>
          <a:p>
            <a:r>
              <a:rPr lang="en-GB" altLang="en-US" dirty="0" err="1"/>
              <a:t>Manter</a:t>
            </a:r>
            <a:endParaRPr lang="en-GB" altLang="en-US" dirty="0"/>
          </a:p>
          <a:p>
            <a:r>
              <a:rPr lang="en-GB" altLang="en-US" dirty="0" err="1"/>
              <a:t>Arconvert</a:t>
            </a:r>
            <a:endParaRPr lang="en-GB" altLang="en-US" dirty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2205038"/>
            <a:ext cx="4105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44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8640" y="-747464"/>
            <a:ext cx="10873583" cy="81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1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103 China </a:t>
            </a:r>
            <a:r>
              <a:rPr lang="en-GB" dirty="0" err="1"/>
              <a:t>Ts’ai</a:t>
            </a:r>
            <a:r>
              <a:rPr lang="en-GB" dirty="0"/>
              <a:t> </a:t>
            </a:r>
            <a:r>
              <a:rPr lang="en-GB" dirty="0" err="1"/>
              <a:t>Lun</a:t>
            </a:r>
            <a:r>
              <a:rPr lang="en-GB" dirty="0"/>
              <a:t> invents paper bamboo and shrubs</a:t>
            </a:r>
          </a:p>
          <a:p>
            <a:r>
              <a:rPr lang="en-GB" dirty="0"/>
              <a:t>1173 Paper is made middle east linen and hemp</a:t>
            </a:r>
          </a:p>
          <a:p>
            <a:r>
              <a:rPr lang="en-GB" dirty="0"/>
              <a:t>1264 Paper making </a:t>
            </a:r>
            <a:r>
              <a:rPr lang="en-GB" dirty="0" err="1"/>
              <a:t>Fabriano</a:t>
            </a:r>
            <a:r>
              <a:rPr lang="en-GB" dirty="0"/>
              <a:t> begins</a:t>
            </a:r>
          </a:p>
          <a:p>
            <a:r>
              <a:rPr lang="en-GB" dirty="0"/>
              <a:t>1293 </a:t>
            </a:r>
            <a:r>
              <a:rPr lang="en-GB" dirty="0" err="1"/>
              <a:t>Fabriano</a:t>
            </a:r>
            <a:r>
              <a:rPr lang="en-GB" dirty="0"/>
              <a:t> invents watermarking</a:t>
            </a:r>
          </a:p>
          <a:p>
            <a:r>
              <a:rPr lang="en-GB" dirty="0"/>
              <a:t>1455 </a:t>
            </a:r>
            <a:r>
              <a:rPr lang="en-GB" dirty="0" err="1"/>
              <a:t>Gutenburg</a:t>
            </a:r>
            <a:r>
              <a:rPr lang="en-GB" dirty="0"/>
              <a:t> print first bible with movable type</a:t>
            </a:r>
          </a:p>
          <a:p>
            <a:r>
              <a:rPr lang="en-GB" dirty="0"/>
              <a:t>1496 Aldo </a:t>
            </a:r>
            <a:r>
              <a:rPr lang="en-GB" dirty="0" err="1"/>
              <a:t>Manuzio</a:t>
            </a:r>
            <a:r>
              <a:rPr lang="en-GB" dirty="0"/>
              <a:t> print </a:t>
            </a:r>
            <a:r>
              <a:rPr lang="en-GB" dirty="0" err="1"/>
              <a:t>greek</a:t>
            </a:r>
            <a:r>
              <a:rPr lang="en-GB" dirty="0"/>
              <a:t> books in Venice on </a:t>
            </a:r>
            <a:r>
              <a:rPr lang="en-GB" dirty="0" err="1"/>
              <a:t>Fabriano</a:t>
            </a:r>
            <a:r>
              <a:rPr lang="en-GB" dirty="0"/>
              <a:t> paper</a:t>
            </a:r>
          </a:p>
          <a:p>
            <a:r>
              <a:rPr lang="en-GB" dirty="0"/>
              <a:t>1502 </a:t>
            </a:r>
            <a:r>
              <a:rPr lang="en-GB" dirty="0" err="1"/>
              <a:t>Raffaello</a:t>
            </a:r>
            <a:r>
              <a:rPr lang="en-GB" dirty="0"/>
              <a:t> sketches on </a:t>
            </a:r>
            <a:r>
              <a:rPr lang="en-GB" dirty="0" err="1"/>
              <a:t>fabriano</a:t>
            </a:r>
            <a:r>
              <a:rPr lang="en-GB" dirty="0"/>
              <a:t> paper</a:t>
            </a:r>
          </a:p>
          <a:p>
            <a:r>
              <a:rPr lang="en-GB" dirty="0"/>
              <a:t>1509 </a:t>
            </a:r>
            <a:r>
              <a:rPr lang="en-GB" dirty="0" err="1"/>
              <a:t>Michelangio</a:t>
            </a:r>
            <a:r>
              <a:rPr lang="en-GB" dirty="0"/>
              <a:t> uses </a:t>
            </a:r>
            <a:r>
              <a:rPr lang="en-GB" dirty="0" err="1"/>
              <a:t>fabriano</a:t>
            </a:r>
            <a:r>
              <a:rPr lang="en-GB" dirty="0"/>
              <a:t> paper in a letter to </a:t>
            </a:r>
            <a:r>
              <a:rPr lang="en-GB" dirty="0" err="1"/>
              <a:t>Nicolo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8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1717 Giuseppe Fedrigoni founded the San Colombano paper mill at Trambilleno.</a:t>
            </a:r>
          </a:p>
          <a:p>
            <a:r>
              <a:rPr lang="it-IT" dirty="0"/>
              <a:t>1888 Giuseppe Antonio Fedrigoni founded the paper mill in Verona.</a:t>
            </a:r>
          </a:p>
          <a:p>
            <a:r>
              <a:rPr lang="en-GB" dirty="0"/>
              <a:t>1938 Gianfranco </a:t>
            </a:r>
            <a:r>
              <a:rPr lang="en-GB" dirty="0" err="1"/>
              <a:t>Fedrigoni</a:t>
            </a:r>
            <a:r>
              <a:rPr lang="en-GB" dirty="0"/>
              <a:t>, grandson of Giuseppe, acquired the </a:t>
            </a:r>
            <a:r>
              <a:rPr lang="en-GB" dirty="0" err="1"/>
              <a:t>Varone</a:t>
            </a:r>
            <a:r>
              <a:rPr lang="en-GB" dirty="0"/>
              <a:t> paper mill adding it to the existing plant.</a:t>
            </a:r>
          </a:p>
          <a:p>
            <a:r>
              <a:rPr lang="en-GB" dirty="0"/>
              <a:t>1945 Shortly before the end of the war, the Verona paper mill was completely destroyed during a bombing raid. The family and some employees financed reconstruction using their own savings, without receiving state aid or funds from the Marshall Plan</a:t>
            </a:r>
          </a:p>
          <a:p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61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Manufacture over 3000 products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6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Coloured Smooth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Ispira</a:t>
            </a:r>
            <a:endParaRPr lang="en-GB" dirty="0"/>
          </a:p>
          <a:p>
            <a:r>
              <a:rPr lang="en-GB" dirty="0" err="1"/>
              <a:t>Materica</a:t>
            </a:r>
            <a:endParaRPr lang="en-GB" dirty="0"/>
          </a:p>
          <a:p>
            <a:r>
              <a:rPr lang="en-GB" dirty="0" err="1"/>
              <a:t>Pergamente</a:t>
            </a:r>
            <a:r>
              <a:rPr lang="en-GB" dirty="0"/>
              <a:t> Marina</a:t>
            </a:r>
          </a:p>
          <a:p>
            <a:r>
              <a:rPr lang="en-GB" dirty="0"/>
              <a:t>Savile Row Plain</a:t>
            </a:r>
          </a:p>
          <a:p>
            <a:r>
              <a:rPr lang="en-GB" dirty="0" err="1"/>
              <a:t>Sirio</a:t>
            </a:r>
            <a:endParaRPr lang="en-GB" dirty="0"/>
          </a:p>
          <a:p>
            <a:r>
              <a:rPr lang="en-GB" dirty="0"/>
              <a:t>Woodstock</a:t>
            </a:r>
          </a:p>
        </p:txBody>
      </p:sp>
    </p:spTree>
    <p:extLst>
      <p:ext uri="{BB962C8B-B14F-4D97-AF65-F5344CB8AC3E}">
        <p14:creationId xmlns:p14="http://schemas.microsoft.com/office/powerpoint/2010/main" val="282317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Coloured Textured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Imitlin</a:t>
            </a:r>
            <a:endParaRPr lang="en-GB" dirty="0"/>
          </a:p>
          <a:p>
            <a:r>
              <a:rPr lang="en-GB" dirty="0"/>
              <a:t>Merida</a:t>
            </a:r>
          </a:p>
          <a:p>
            <a:r>
              <a:rPr lang="en-GB" dirty="0" err="1"/>
              <a:t>Nettuno</a:t>
            </a:r>
            <a:endParaRPr lang="en-GB" dirty="0"/>
          </a:p>
          <a:p>
            <a:r>
              <a:rPr lang="en-GB" dirty="0"/>
              <a:t>Tintoretto Ceylon</a:t>
            </a:r>
          </a:p>
          <a:p>
            <a:r>
              <a:rPr lang="en-GB" dirty="0"/>
              <a:t>Savile Row Pinstripe/Tweed</a:t>
            </a:r>
          </a:p>
          <a:p>
            <a:r>
              <a:rPr lang="en-GB" dirty="0" err="1"/>
              <a:t>Sirio</a:t>
            </a:r>
            <a:r>
              <a:rPr lang="en-GB" dirty="0"/>
              <a:t> /E</a:t>
            </a:r>
          </a:p>
        </p:txBody>
      </p:sp>
    </p:spTree>
    <p:extLst>
      <p:ext uri="{BB962C8B-B14F-4D97-AF65-F5344CB8AC3E}">
        <p14:creationId xmlns:p14="http://schemas.microsoft.com/office/powerpoint/2010/main" val="271028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5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536</Words>
  <Application>Microsoft Macintosh PowerPoint</Application>
  <PresentationFormat>On-screen Show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</vt:lpstr>
      <vt:lpstr>Calibri</vt:lpstr>
      <vt:lpstr>Corisande-Regular</vt:lpstr>
      <vt:lpstr>Helvetica Light</vt:lpstr>
      <vt:lpstr>Helvetica Neue</vt:lpstr>
      <vt:lpstr>Helvetica Neue Light</vt:lpstr>
      <vt:lpstr>Helvetica Neue Medium</vt:lpstr>
      <vt:lpstr>Helvetica Neue Thin</vt:lpstr>
      <vt:lpstr>Office Theme</vt:lpstr>
      <vt:lpstr>White</vt:lpstr>
      <vt:lpstr>1_White</vt:lpstr>
      <vt:lpstr>2_White</vt:lpstr>
      <vt:lpstr>3_White</vt:lpstr>
      <vt:lpstr>4_White</vt:lpstr>
      <vt:lpstr>5_White</vt:lpstr>
      <vt:lpstr>PowerPoint Presentation</vt:lpstr>
      <vt:lpstr>Fedrigoni Group</vt:lpstr>
      <vt:lpstr>Fedrigoni Group</vt:lpstr>
      <vt:lpstr>PowerPoint Presentation</vt:lpstr>
      <vt:lpstr>History Paper</vt:lpstr>
      <vt:lpstr>PowerPoint Presentation</vt:lpstr>
      <vt:lpstr>Manufacture over 3000 products</vt:lpstr>
      <vt:lpstr>Coloured Smooth</vt:lpstr>
      <vt:lpstr>Coloured Textured</vt:lpstr>
      <vt:lpstr>White &amp; Ivory Coated</vt:lpstr>
      <vt:lpstr>Castcoated</vt:lpstr>
      <vt:lpstr>Pearlescent</vt:lpstr>
      <vt:lpstr>Book &amp; Box</vt:lpstr>
      <vt:lpstr>Recycled Papers</vt:lpstr>
      <vt:lpstr>White &amp; Ivory</vt:lpstr>
      <vt:lpstr>Top Awards</vt:lpstr>
      <vt:lpstr>PowerPoint Presentation</vt:lpstr>
      <vt:lpstr>PowerPoint Presentation</vt:lpstr>
      <vt:lpstr>Fedrigoni+</vt:lpstr>
      <vt:lpstr>Fedrigoni+</vt:lpstr>
      <vt:lpstr>Paper Partner</vt:lpstr>
      <vt:lpstr>Fedrigoni 365/19 </vt:lpstr>
      <vt:lpstr>365/19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Natana Sandy</dc:creator>
  <cp:lastModifiedBy>Kevin Hogg</cp:lastModifiedBy>
  <cp:revision>39</cp:revision>
  <dcterms:created xsi:type="dcterms:W3CDTF">2014-03-21T13:13:50Z</dcterms:created>
  <dcterms:modified xsi:type="dcterms:W3CDTF">2023-01-03T14:12:15Z</dcterms:modified>
</cp:coreProperties>
</file>